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4" r:id="rId1"/>
  </p:sldMasterIdLst>
  <p:notesMasterIdLst>
    <p:notesMasterId r:id="rId56"/>
  </p:notesMasterIdLst>
  <p:handoutMasterIdLst>
    <p:handoutMasterId r:id="rId57"/>
  </p:handoutMasterIdLst>
  <p:sldIdLst>
    <p:sldId id="256" r:id="rId2"/>
    <p:sldId id="258" r:id="rId3"/>
    <p:sldId id="261" r:id="rId4"/>
    <p:sldId id="259" r:id="rId5"/>
    <p:sldId id="260" r:id="rId6"/>
    <p:sldId id="262" r:id="rId7"/>
    <p:sldId id="263" r:id="rId8"/>
    <p:sldId id="257" r:id="rId9"/>
    <p:sldId id="264" r:id="rId10"/>
    <p:sldId id="265" r:id="rId11"/>
    <p:sldId id="268" r:id="rId12"/>
    <p:sldId id="266" r:id="rId13"/>
    <p:sldId id="267" r:id="rId14"/>
    <p:sldId id="269" r:id="rId15"/>
    <p:sldId id="270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</p:sldIdLst>
  <p:sldSz cx="9144000" cy="6858000" type="screen4x3"/>
  <p:notesSz cx="6797675" cy="9928225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75F1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063" autoAdjust="0"/>
  </p:normalViewPr>
  <p:slideViewPr>
    <p:cSldViewPr>
      <p:cViewPr>
        <p:scale>
          <a:sx n="66" d="100"/>
          <a:sy n="66" d="100"/>
        </p:scale>
        <p:origin x="-1410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60"/>
    </p:cViewPr>
  </p:sorterViewPr>
  <p:notesViewPr>
    <p:cSldViewPr>
      <p:cViewPr varScale="1">
        <p:scale>
          <a:sx n="59" d="100"/>
          <a:sy n="59" d="100"/>
        </p:scale>
        <p:origin x="-2496" y="-72"/>
      </p:cViewPr>
      <p:guideLst>
        <p:guide orient="horz" pos="3127"/>
        <p:guide pos="2141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1E703A-7FAD-467E-9B7E-53CE8F9DF5FA}" type="datetimeFigureOut">
              <a:rPr lang="zh-TW" altLang="en-US" smtClean="0"/>
              <a:pPr/>
              <a:t>2016/1/22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F4EDC3-987E-45E1-B73D-23A93BFDD0D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E2F55-E594-477B-B3D1-7C6BE1A5DF71}" type="datetimeFigureOut">
              <a:rPr lang="zh-TW" altLang="en-US" smtClean="0"/>
              <a:pPr/>
              <a:t>2016/1/22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01006D-4089-4207-9317-BC0F405BB67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Lịch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: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tiên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01006D-4089-4207-9317-BC0F405BB67A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báo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01006D-4089-4207-9317-BC0F405BB67A}" type="slidenum">
              <a:rPr lang="zh-TW" altLang="en-US" smtClean="0"/>
              <a:pPr/>
              <a:t>10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01006D-4089-4207-9317-BC0F405BB67A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endParaRPr lang="en-US" baseline="0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01006D-4089-4207-9317-BC0F405BB67A}" type="slidenum">
              <a:rPr lang="zh-TW" altLang="en-US" smtClean="0"/>
              <a:pPr/>
              <a:t>18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矩形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矩形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B4E22508-EEA5-4A19-B5CA-36A153B67026}" type="datetime1">
              <a:rPr lang="zh-TW" altLang="en-US" smtClean="0"/>
              <a:pPr/>
              <a:t>2016/1/22</a:t>
            </a:fld>
            <a:endParaRPr lang="zh-TW" alt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C3A01B3-8C59-4132-AA7C-35968D3DF55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7BCC5-DEB2-46DA-9835-B4E5D3EF9D8F}" type="datetime1">
              <a:rPr lang="zh-TW" altLang="en-US" smtClean="0"/>
              <a:pPr/>
              <a:t>2016/1/22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01B3-8C59-4132-AA7C-35968D3DF55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B1366C8C-DA9C-44F4-AB04-A0731144DDAB}" type="datetime1">
              <a:rPr lang="zh-TW" altLang="en-US" smtClean="0"/>
              <a:pPr/>
              <a:t>2016/1/22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矩形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矩形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4C3A01B3-8C59-4132-AA7C-35968D3DF55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C3E35-2CA9-46F7-9F4F-F7C974E7CC7C}" type="datetime1">
              <a:rPr lang="zh-TW" altLang="en-US" smtClean="0"/>
              <a:pPr/>
              <a:t>2016/1/22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C3A01B3-8C59-4132-AA7C-35968D3DF55F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7" name="矩形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矩形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矩形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FCF03-32D6-4A65-8A1B-F0534F3D749B}" type="datetime1">
              <a:rPr lang="zh-TW" altLang="en-US" smtClean="0"/>
              <a:pPr/>
              <a:t>2016/1/22</a:t>
            </a:fld>
            <a:endParaRPr lang="zh-TW" alt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4C3A01B3-8C59-4132-AA7C-35968D3DF55F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606FF79-E55B-4232-8D67-ADB678C5A362}" type="datetime1">
              <a:rPr lang="zh-TW" altLang="en-US" smtClean="0"/>
              <a:pPr/>
              <a:t>2016/1/22</a:t>
            </a:fld>
            <a:endParaRPr lang="zh-TW" altLang="en-US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4C3A01B3-8C59-4132-AA7C-35968D3DF55F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2" name="頁尾版面配置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DBE6382B-85ED-4173-AD28-C4198C2C5023}" type="datetime1">
              <a:rPr lang="zh-TW" altLang="en-US" smtClean="0"/>
              <a:pPr/>
              <a:t>2016/1/22</a:t>
            </a:fld>
            <a:endParaRPr lang="zh-TW" altLang="en-US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4C3A01B3-8C59-4132-AA7C-35968D3DF55F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zh-TW" altLang="en-US"/>
          </a:p>
        </p:txBody>
      </p:sp>
      <p:sp>
        <p:nvSpPr>
          <p:cNvPr id="16" name="文字版面配置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15" name="文字版面配置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90AC3-A1AC-4493-9326-53671C310B85}" type="datetime1">
              <a:rPr lang="zh-TW" altLang="en-US" smtClean="0"/>
              <a:pPr/>
              <a:t>2016/1/22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C3A01B3-8C59-4132-AA7C-35968D3DF55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B189-6D9C-4F73-82B8-82BC54924F54}" type="datetime1">
              <a:rPr lang="zh-TW" altLang="en-US" smtClean="0"/>
              <a:pPr/>
              <a:t>2016/1/22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C3A01B3-8C59-4132-AA7C-35968D3DF55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6CAEC-948A-4328-8EEA-D9B6EDF262C9}" type="datetime1">
              <a:rPr lang="zh-TW" altLang="en-US" smtClean="0"/>
              <a:pPr/>
              <a:t>2016/1/22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C3A01B3-8C59-4132-AA7C-35968D3DF55F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8" name="矩形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矩形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矩形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1" name="矩形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BF515325-F5A3-43CD-8E4C-6B5138AA4C70}" type="datetime1">
              <a:rPr lang="zh-TW" altLang="en-US" smtClean="0"/>
              <a:pPr/>
              <a:t>2016/1/22</a:t>
            </a:fld>
            <a:endParaRPr lang="zh-TW" alt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4C3A01B3-8C59-4132-AA7C-35968D3DF55F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61C95F05-3036-4C28-A17F-22D0A6AD2874}" type="datetime1">
              <a:rPr lang="zh-TW" altLang="en-US" smtClean="0"/>
              <a:pPr/>
              <a:t>2016/1/22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矩形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矩形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4C3A01B3-8C59-4132-AA7C-35968D3DF55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w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w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73.w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w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image" Target="../media/image79.w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27584" y="620688"/>
            <a:ext cx="7416824" cy="2520280"/>
          </a:xfrm>
        </p:spPr>
        <p:txBody>
          <a:bodyPr>
            <a:noAutofit/>
          </a:bodyPr>
          <a:lstStyle/>
          <a:p>
            <a:r>
              <a:rPr lang="en-US" altLang="zh-TW" sz="4000" b="1" dirty="0" smtClean="0"/>
              <a:t>Image processing</a:t>
            </a:r>
            <a:endParaRPr lang="zh-TW" altLang="zh-TW" sz="40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sz="2800" dirty="0" smtClean="0"/>
              <a:t>HCMC University of Technology and Education</a:t>
            </a:r>
            <a:r>
              <a:rPr lang="en-US" altLang="zh-TW" sz="2800" dirty="0" smtClean="0"/>
              <a:t> 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2771800" y="3573016"/>
            <a:ext cx="5643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Lecturer: Hung- Nguyen Manh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are everywhere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10</a:t>
            </a:fld>
            <a:endParaRPr lang="zh-TW" alt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20975" y="1789113"/>
            <a:ext cx="3700463" cy="324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65900" y="3548063"/>
            <a:ext cx="985838" cy="149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are everywhere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11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09863" y="1749425"/>
            <a:ext cx="3722687" cy="356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88125" y="3502025"/>
            <a:ext cx="1127125" cy="182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are everywhere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12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Why we can see??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are everywhere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13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What we can see?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2357430"/>
            <a:ext cx="6484937" cy="381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are everywhere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14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51600" y="1674813"/>
            <a:ext cx="990600" cy="3221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86063" y="1674813"/>
            <a:ext cx="3554412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are everywhere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15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94063" y="1644650"/>
            <a:ext cx="2532062" cy="3757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24075" y="5480050"/>
            <a:ext cx="4894263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are everywhere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16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65463" y="1666875"/>
            <a:ext cx="3614737" cy="490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73800" y="1693863"/>
            <a:ext cx="955675" cy="121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are everywhere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17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46325" y="1651000"/>
            <a:ext cx="4437063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75450" y="1817688"/>
            <a:ext cx="995363" cy="144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are everywhere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18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74963" y="1725613"/>
            <a:ext cx="33940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96038" y="1724025"/>
            <a:ext cx="1011237" cy="3417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are everywhere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19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14588" y="1712913"/>
            <a:ext cx="4279900" cy="454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11963" y="1711325"/>
            <a:ext cx="1049337" cy="348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image processing??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2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Image and Video Processing: From Mars to Hollywood with a Stop at Hospital ( part_1- part_2)</a:t>
            </a:r>
          </a:p>
          <a:p>
            <a:pPr lvl="1"/>
            <a:r>
              <a:rPr lang="en-US" dirty="0" smtClean="0"/>
              <a:t>Duke University</a:t>
            </a:r>
          </a:p>
          <a:p>
            <a:r>
              <a:rPr lang="en-US" dirty="0" smtClean="0"/>
              <a:t>www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are everywhere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20</a:t>
            </a:fld>
            <a:endParaRPr lang="zh-TW" altLang="en-US"/>
          </a:p>
        </p:txBody>
      </p:sp>
      <p:pic>
        <p:nvPicPr>
          <p:cNvPr id="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00100" y="2071678"/>
            <a:ext cx="6917207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are everywhere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21</a:t>
            </a:fld>
            <a:endParaRPr lang="zh-TW" altLang="en-US"/>
          </a:p>
        </p:txBody>
      </p:sp>
      <p:pic>
        <p:nvPicPr>
          <p:cNvPr id="5" name="Content Placeholder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55189" y="2377312"/>
            <a:ext cx="4868571" cy="294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visual system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22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32" y="1857364"/>
            <a:ext cx="3725863" cy="394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3445" y="2255826"/>
            <a:ext cx="113982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visual system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23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52663" y="1968500"/>
            <a:ext cx="4656137" cy="25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0" y="2024063"/>
            <a:ext cx="912813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visual system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24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2000240"/>
            <a:ext cx="6311900" cy="1347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visual system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25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357298"/>
            <a:ext cx="4714908" cy="52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00760" y="2285992"/>
            <a:ext cx="2198848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visual system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26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08" y="1928802"/>
            <a:ext cx="2749550" cy="1874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86321" y="1943090"/>
            <a:ext cx="1092200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visual system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27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0163" y="1943100"/>
            <a:ext cx="3660775" cy="296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37300" y="2012950"/>
            <a:ext cx="1122363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visual system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28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1857364"/>
            <a:ext cx="3544654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7818" y="2000240"/>
            <a:ext cx="1580834" cy="2208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visual system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29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3625" y="1927225"/>
            <a:ext cx="4494213" cy="2170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/>
                </a:solidFill>
              </a:rPr>
              <a:t>Course Objective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3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Students will understand how to process an image</a:t>
            </a:r>
          </a:p>
          <a:p>
            <a:r>
              <a:rPr lang="vi-VN" altLang="zh-CN" dirty="0" smtClean="0"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T</a:t>
            </a:r>
            <a:r>
              <a:rPr lang="en-US" altLang="zh-CN" dirty="0" smtClean="0"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hey well understand the basic issues, the principle of designing and building a system of image processing.</a:t>
            </a:r>
          </a:p>
          <a:p>
            <a:r>
              <a:rPr lang="en-US" altLang="zh-CN" dirty="0" smtClean="0"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Use of methods in image processing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visual system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30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32" y="1785926"/>
            <a:ext cx="4999037" cy="399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Image formation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31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2675" y="1755775"/>
            <a:ext cx="4346575" cy="466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86588" y="1866900"/>
            <a:ext cx="990600" cy="121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formation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32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36763" y="1878013"/>
            <a:ext cx="4932362" cy="343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formation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33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90813" y="1812925"/>
            <a:ext cx="4046537" cy="358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80238" y="1776413"/>
            <a:ext cx="993775" cy="2532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formation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34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57463" y="1949450"/>
            <a:ext cx="4046537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formation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35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30475" y="1782763"/>
            <a:ext cx="3873500" cy="3884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27813" y="1838325"/>
            <a:ext cx="936625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formation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36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27350" y="1806575"/>
            <a:ext cx="3279775" cy="346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42088" y="1860550"/>
            <a:ext cx="1014412" cy="282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formation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37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71802" y="2500306"/>
            <a:ext cx="3041650" cy="395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formation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38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43174" y="1524018"/>
            <a:ext cx="4686300" cy="454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formation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39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35138" y="1614488"/>
            <a:ext cx="4759325" cy="459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you want to learn?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4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formation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40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785926"/>
            <a:ext cx="6357982" cy="2830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1000100" y="4786322"/>
            <a:ext cx="63579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Experiment</a:t>
            </a:r>
          </a:p>
          <a:p>
            <a:r>
              <a:rPr lang="en-US" dirty="0" smtClean="0"/>
              <a:t>The gray level resolution was varied in all the images, and the audience was asked to rate these three images subjectively. After the rating, a graph was drawn according to the results.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formation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41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1785925"/>
            <a:ext cx="3000396" cy="4912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8" y="2643182"/>
            <a:ext cx="2782896" cy="2782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image operations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42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0298" y="2143116"/>
            <a:ext cx="4466110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4429132"/>
            <a:ext cx="8086002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image operations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43</a:t>
            </a:fld>
            <a:endParaRPr lang="zh-TW" altLang="en-US"/>
          </a:p>
        </p:txBody>
      </p:sp>
      <p:pic>
        <p:nvPicPr>
          <p:cNvPr id="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024278" y="1600200"/>
            <a:ext cx="5330394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image operations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44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63800" y="1719263"/>
            <a:ext cx="4216400" cy="417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57988" y="1751013"/>
            <a:ext cx="982662" cy="267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image operations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45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55888" y="1847850"/>
            <a:ext cx="3883025" cy="303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69088" y="1827213"/>
            <a:ext cx="1185862" cy="229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image operations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46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03588" y="1868488"/>
            <a:ext cx="2708275" cy="347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99188" y="1905000"/>
            <a:ext cx="939800" cy="174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image operations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47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03463" y="1933575"/>
            <a:ext cx="4543425" cy="292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83413" y="1947863"/>
            <a:ext cx="1028700" cy="233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image operations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48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13150" y="1982788"/>
            <a:ext cx="2028825" cy="197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97563" y="2082800"/>
            <a:ext cx="1158875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image operations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49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01925" y="1889125"/>
            <a:ext cx="3743325" cy="400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57963" y="1876425"/>
            <a:ext cx="1009650" cy="308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Course logistics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5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 each week, we discuss several topics:</a:t>
            </a:r>
          </a:p>
          <a:p>
            <a:pPr lvl="1"/>
            <a:r>
              <a:rPr lang="en-US" dirty="0" smtClean="0"/>
              <a:t>Ex: week 1</a:t>
            </a:r>
          </a:p>
          <a:p>
            <a:pPr lvl="2"/>
            <a:r>
              <a:rPr lang="en-US" dirty="0" smtClean="0"/>
              <a:t> Images are everywhere </a:t>
            </a:r>
          </a:p>
          <a:p>
            <a:pPr lvl="2"/>
            <a:r>
              <a:rPr lang="en-US" dirty="0" smtClean="0"/>
              <a:t>Human visual system</a:t>
            </a:r>
          </a:p>
          <a:p>
            <a:pPr lvl="2"/>
            <a:r>
              <a:rPr lang="en-US" dirty="0" smtClean="0"/>
              <a:t>Image formation</a:t>
            </a:r>
          </a:p>
          <a:p>
            <a:pPr lvl="2"/>
            <a:r>
              <a:rPr lang="en-US" dirty="0" smtClean="0"/>
              <a:t>Simple image operations </a:t>
            </a:r>
          </a:p>
          <a:p>
            <a:r>
              <a:rPr lang="en-US" dirty="0" smtClean="0"/>
              <a:t>For each topic:</a:t>
            </a:r>
          </a:p>
          <a:p>
            <a:pPr lvl="1"/>
            <a:r>
              <a:rPr lang="en-US" dirty="0" smtClean="0"/>
              <a:t>Remind previous topic/ knowledge</a:t>
            </a:r>
          </a:p>
          <a:p>
            <a:pPr lvl="1"/>
            <a:r>
              <a:rPr lang="en-US" dirty="0" smtClean="0"/>
              <a:t>What we will discuss in the topic?</a:t>
            </a:r>
          </a:p>
          <a:p>
            <a:pPr lvl="1"/>
            <a:r>
              <a:rPr lang="en-US" dirty="0" smtClean="0"/>
              <a:t>Detail of the topic</a:t>
            </a:r>
          </a:p>
          <a:p>
            <a:pPr lvl="1"/>
            <a:r>
              <a:rPr lang="en-US" dirty="0" smtClean="0"/>
              <a:t>What next?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image operations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50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2463" y="1884363"/>
            <a:ext cx="5318125" cy="255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image operations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51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673172"/>
            <a:ext cx="4468648" cy="5184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29322" y="1857363"/>
            <a:ext cx="2143140" cy="4997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image operations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52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7150" y="2101850"/>
            <a:ext cx="3967163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58013" y="2165350"/>
            <a:ext cx="1104900" cy="96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image operations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53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41550" y="1784350"/>
            <a:ext cx="4678363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40563" y="1800225"/>
            <a:ext cx="1028700" cy="242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image operations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54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33513" y="1873250"/>
            <a:ext cx="6300787" cy="179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7163" y="3697288"/>
            <a:ext cx="1089025" cy="114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/>
                </a:solidFill>
              </a:rPr>
              <a:t>Grading policy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6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 overall course grades (letter-grades from 0 to 10) will be assigned based on required standard or overall class distribution. The weights of the assignments and the examinations are:</a:t>
            </a:r>
          </a:p>
          <a:p>
            <a:pPr lvl="1"/>
            <a:r>
              <a:rPr lang="en-US" dirty="0" smtClean="0"/>
              <a:t>Two Midterm Exams: 40% (each one_20%).</a:t>
            </a:r>
          </a:p>
          <a:p>
            <a:pPr lvl="1"/>
            <a:r>
              <a:rPr lang="en-US" dirty="0" smtClean="0"/>
              <a:t>Attendance: 10%</a:t>
            </a:r>
          </a:p>
          <a:p>
            <a:pPr lvl="1"/>
            <a:r>
              <a:rPr lang="en-US" dirty="0" smtClean="0"/>
              <a:t>One comprehensive final exam or (project): 50%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Textbooks and other required materials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7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pPr algn="just">
              <a:spcBef>
                <a:spcPct val="50000"/>
              </a:spcBef>
              <a:defRPr/>
            </a:pPr>
            <a:r>
              <a:rPr lang="en-US" sz="3200" b="1" u="sng" dirty="0" smtClean="0"/>
              <a:t>* Textbook:</a:t>
            </a:r>
          </a:p>
          <a:p>
            <a:pPr algn="just">
              <a:spcBef>
                <a:spcPct val="50000"/>
              </a:spcBef>
              <a:defRPr/>
            </a:pPr>
            <a:r>
              <a:rPr lang="en-US" sz="3200" dirty="0" smtClean="0"/>
              <a:t>[1] </a:t>
            </a:r>
            <a:r>
              <a:rPr lang="en-US" sz="3200" dirty="0" smtClean="0">
                <a:ea typeface="SimSun" pitchFamily="2" charset="-122"/>
              </a:rPr>
              <a:t>Nguyen Thanh Hai</a:t>
            </a:r>
            <a:r>
              <a:rPr lang="en-US" altLang="zh-CN" sz="3200" dirty="0" smtClean="0">
                <a:ea typeface="SimSun" pitchFamily="2" charset="-122"/>
              </a:rPr>
              <a:t>, </a:t>
            </a:r>
            <a:r>
              <a:rPr lang="en-US" altLang="zh-CN" sz="3200" i="1" dirty="0" smtClean="0">
                <a:ea typeface="SimSun" pitchFamily="2" charset="-122"/>
              </a:rPr>
              <a:t>Image Processing</a:t>
            </a:r>
            <a:r>
              <a:rPr lang="en-US" altLang="zh-CN" sz="3200" dirty="0" smtClean="0">
                <a:ea typeface="SimSun" pitchFamily="2" charset="-122"/>
              </a:rPr>
              <a:t>, VNU-HCM publisher, 2014</a:t>
            </a:r>
            <a:r>
              <a:rPr lang="en-US" altLang="zh-CN" dirty="0" smtClean="0">
                <a:ea typeface="SimSun" pitchFamily="2" charset="-122"/>
              </a:rPr>
              <a:t> </a:t>
            </a:r>
            <a:r>
              <a:rPr lang="en-US" sz="3200" dirty="0" smtClean="0"/>
              <a:t>.</a:t>
            </a:r>
          </a:p>
          <a:p>
            <a:pPr algn="just">
              <a:spcBef>
                <a:spcPct val="50000"/>
              </a:spcBef>
              <a:defRPr/>
            </a:pPr>
            <a:r>
              <a:rPr lang="en-US" sz="3200" b="1" u="sng" dirty="0" smtClean="0"/>
              <a:t>* Reference</a:t>
            </a:r>
          </a:p>
          <a:p>
            <a:pPr marL="342900" indent="-342900" algn="just">
              <a:buFont typeface="Arial" pitchFamily="34" charset="0"/>
              <a:buChar char="•"/>
              <a:defRPr/>
            </a:pPr>
            <a:r>
              <a:rPr lang="en-US" sz="3200" dirty="0" smtClean="0"/>
              <a:t>William K. Pratt, </a:t>
            </a:r>
            <a:r>
              <a:rPr lang="en-US" sz="3200" i="1" dirty="0" smtClean="0"/>
              <a:t>Digital Image Processing, </a:t>
            </a:r>
            <a:r>
              <a:rPr lang="en-US" sz="3200" dirty="0" smtClean="0"/>
              <a:t>John Wiley &amp; Sons, Inc., 2001.</a:t>
            </a:r>
          </a:p>
          <a:p>
            <a:pPr marL="342900" indent="-342900" algn="just">
              <a:buFont typeface="Arial" pitchFamily="34" charset="0"/>
              <a:buChar char="•"/>
              <a:defRPr/>
            </a:pPr>
            <a:r>
              <a:rPr lang="en-US" sz="3200" dirty="0" smtClean="0"/>
              <a:t>Rafael C. Gonzalez, Richard E. Woods, </a:t>
            </a:r>
            <a:r>
              <a:rPr lang="en-US" sz="3200" i="1" dirty="0" smtClean="0"/>
              <a:t>Digital Image Processing, </a:t>
            </a:r>
            <a:r>
              <a:rPr lang="en-US" sz="3200" dirty="0" smtClean="0"/>
              <a:t>The Third </a:t>
            </a:r>
            <a:r>
              <a:rPr lang="en-US" sz="3200" dirty="0" err="1" smtClean="0"/>
              <a:t>Edition,Prentice</a:t>
            </a:r>
            <a:r>
              <a:rPr lang="en-US" sz="3200" dirty="0" smtClean="0"/>
              <a:t> Hall, 2008.</a:t>
            </a:r>
          </a:p>
          <a:p>
            <a:pPr marL="342900" indent="-342900" algn="just">
              <a:buFont typeface="Arial" pitchFamily="34" charset="0"/>
              <a:buChar char="•"/>
              <a:defRPr/>
            </a:pPr>
            <a:r>
              <a:rPr lang="en-US" sz="3200" dirty="0" smtClean="0"/>
              <a:t>Rafael C. Gonzalez, Richard E. Woods, </a:t>
            </a:r>
            <a:r>
              <a:rPr lang="en-US" sz="3200" i="1" dirty="0" smtClean="0"/>
              <a:t>Digital Image Processing Using </a:t>
            </a:r>
            <a:r>
              <a:rPr lang="en-US" sz="3200" i="1" dirty="0" err="1" smtClean="0"/>
              <a:t>Matlab</a:t>
            </a:r>
            <a:r>
              <a:rPr lang="en-US" sz="3200" i="1" dirty="0" smtClean="0"/>
              <a:t>, </a:t>
            </a:r>
            <a:r>
              <a:rPr lang="en-US" sz="3200" dirty="0" smtClean="0"/>
              <a:t>Prentice Hall, 2004.</a:t>
            </a:r>
          </a:p>
          <a:p>
            <a:pPr marL="342900" indent="-342900" algn="just">
              <a:buFont typeface="Arial" pitchFamily="34" charset="0"/>
              <a:buChar char="•"/>
              <a:defRPr/>
            </a:pPr>
            <a:r>
              <a:rPr lang="en-US" sz="3200" dirty="0" err="1" smtClean="0"/>
              <a:t>Kayvan</a:t>
            </a:r>
            <a:r>
              <a:rPr lang="en-US" sz="3200" dirty="0" smtClean="0"/>
              <a:t> N., Robert S., </a:t>
            </a:r>
            <a:r>
              <a:rPr lang="en-US" sz="3200" i="1" dirty="0" smtClean="0"/>
              <a:t>Biomedical Signal and Image Processing</a:t>
            </a:r>
            <a:r>
              <a:rPr lang="en-US" sz="3200" dirty="0" smtClean="0"/>
              <a:t>, Taylor and Francis Group, 2006.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8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Images are everywhere </a:t>
            </a:r>
          </a:p>
          <a:p>
            <a:r>
              <a:rPr lang="en-US" dirty="0" smtClean="0"/>
              <a:t>Human visual system</a:t>
            </a:r>
          </a:p>
          <a:p>
            <a:r>
              <a:rPr lang="en-US" dirty="0" smtClean="0"/>
              <a:t>Image formation</a:t>
            </a:r>
          </a:p>
          <a:p>
            <a:r>
              <a:rPr lang="en-US" dirty="0" smtClean="0"/>
              <a:t>Simple image operations </a:t>
            </a:r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Images are everywhere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C3A01B3-8C59-4132-AA7C-35968D3DF55F}" type="slidenum">
              <a:rPr lang="zh-TW" altLang="en-US" smtClean="0"/>
              <a:pPr/>
              <a:t>9</a:t>
            </a:fld>
            <a:endParaRPr lang="zh-TW" altLang="en-US"/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9763" y="3016250"/>
            <a:ext cx="1633537" cy="245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80300" y="3048000"/>
            <a:ext cx="957263" cy="120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1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808163" y="1774825"/>
            <a:ext cx="2801937" cy="188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675188" y="1779588"/>
            <a:ext cx="1060450" cy="116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中庸">
  <a:themeElements>
    <a:clrScheme name="中庸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中庸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中庸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12933</TotalTime>
  <Words>567</Words>
  <Application>Microsoft Office PowerPoint</Application>
  <PresentationFormat>On-screen Show (4:3)</PresentationFormat>
  <Paragraphs>153</Paragraphs>
  <Slides>54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中庸</vt:lpstr>
      <vt:lpstr>Image processing</vt:lpstr>
      <vt:lpstr>What is image processing??</vt:lpstr>
      <vt:lpstr>Course Objective</vt:lpstr>
      <vt:lpstr>What you want to learn?</vt:lpstr>
      <vt:lpstr> Course logistics</vt:lpstr>
      <vt:lpstr>Grading policy</vt:lpstr>
      <vt:lpstr>Textbooks and other required materials</vt:lpstr>
      <vt:lpstr>Content</vt:lpstr>
      <vt:lpstr>Images are everywhere </vt:lpstr>
      <vt:lpstr>Images are everywhere </vt:lpstr>
      <vt:lpstr>Images are everywhere </vt:lpstr>
      <vt:lpstr>Images are everywhere </vt:lpstr>
      <vt:lpstr>Images are everywhere </vt:lpstr>
      <vt:lpstr>Images are everywhere </vt:lpstr>
      <vt:lpstr>Images are everywhere </vt:lpstr>
      <vt:lpstr>Images are everywhere </vt:lpstr>
      <vt:lpstr>Images are everywhere </vt:lpstr>
      <vt:lpstr>Images are everywhere </vt:lpstr>
      <vt:lpstr>Images are everywhere </vt:lpstr>
      <vt:lpstr>Images are everywhere </vt:lpstr>
      <vt:lpstr>Images are everywhere </vt:lpstr>
      <vt:lpstr>Human visual system</vt:lpstr>
      <vt:lpstr>Human visual system</vt:lpstr>
      <vt:lpstr>Human visual system</vt:lpstr>
      <vt:lpstr>Human visual system</vt:lpstr>
      <vt:lpstr>Human visual system</vt:lpstr>
      <vt:lpstr>Human visual system</vt:lpstr>
      <vt:lpstr>Human visual system</vt:lpstr>
      <vt:lpstr>Human visual system</vt:lpstr>
      <vt:lpstr>Human visual system</vt:lpstr>
      <vt:lpstr>Image formation</vt:lpstr>
      <vt:lpstr>Image formation</vt:lpstr>
      <vt:lpstr>Image formation</vt:lpstr>
      <vt:lpstr>Image formation</vt:lpstr>
      <vt:lpstr>Image formation</vt:lpstr>
      <vt:lpstr>Image formation</vt:lpstr>
      <vt:lpstr>Image formation</vt:lpstr>
      <vt:lpstr>Image formation</vt:lpstr>
      <vt:lpstr>Image formation</vt:lpstr>
      <vt:lpstr>Image formation</vt:lpstr>
      <vt:lpstr>Image formation</vt:lpstr>
      <vt:lpstr>Simple image operations</vt:lpstr>
      <vt:lpstr>Simple image operations</vt:lpstr>
      <vt:lpstr>Simple image operations</vt:lpstr>
      <vt:lpstr>Simple image operations</vt:lpstr>
      <vt:lpstr>Simple image operations</vt:lpstr>
      <vt:lpstr>Simple image operations</vt:lpstr>
      <vt:lpstr>Simple image operations</vt:lpstr>
      <vt:lpstr>Simple image operations</vt:lpstr>
      <vt:lpstr>Simple image operations</vt:lpstr>
      <vt:lpstr>Simple image operations</vt:lpstr>
      <vt:lpstr>Simple image operations</vt:lpstr>
      <vt:lpstr>Simple image operations</vt:lpstr>
      <vt:lpstr>Simple image operations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Random Walks for Image Segmentation</dc:title>
  <dc:creator>滕薇鈞</dc:creator>
  <cp:keywords>20081127</cp:keywords>
  <cp:lastModifiedBy>H2</cp:lastModifiedBy>
  <cp:revision>475</cp:revision>
  <dcterms:created xsi:type="dcterms:W3CDTF">2008-11-21T14:31:21Z</dcterms:created>
  <dcterms:modified xsi:type="dcterms:W3CDTF">2016-01-22T02:37:36Z</dcterms:modified>
</cp:coreProperties>
</file>